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66" r:id="rId6"/>
    <p:sldId id="258"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Kamphuis" userId="1e6fb90aa6460e5a" providerId="LiveId" clId="{374B9B9B-5296-4E82-8C92-E8231C395F4A}"/>
    <pc:docChg chg="custSel addSld delSld modSld">
      <pc:chgData name="José Kamphuis" userId="1e6fb90aa6460e5a" providerId="LiveId" clId="{374B9B9B-5296-4E82-8C92-E8231C395F4A}" dt="2018-02-08T11:42:53.330" v="1408" actId="20577"/>
      <pc:docMkLst>
        <pc:docMk/>
      </pc:docMkLst>
      <pc:sldChg chg="del">
        <pc:chgData name="José Kamphuis" userId="1e6fb90aa6460e5a" providerId="LiveId" clId="{374B9B9B-5296-4E82-8C92-E8231C395F4A}" dt="2018-02-08T10:11:09.051" v="0" actId="2696"/>
        <pc:sldMkLst>
          <pc:docMk/>
          <pc:sldMk cId="3411017187" sldId="257"/>
        </pc:sldMkLst>
      </pc:sldChg>
      <pc:sldChg chg="add del">
        <pc:chgData name="José Kamphuis" userId="1e6fb90aa6460e5a" providerId="LiveId" clId="{374B9B9B-5296-4E82-8C92-E8231C395F4A}" dt="2018-02-08T10:16:17.433" v="2" actId="2696"/>
        <pc:sldMkLst>
          <pc:docMk/>
          <pc:sldMk cId="3878898570" sldId="257"/>
        </pc:sldMkLst>
      </pc:sldChg>
      <pc:sldChg chg="modSp">
        <pc:chgData name="José Kamphuis" userId="1e6fb90aa6460e5a" providerId="LiveId" clId="{374B9B9B-5296-4E82-8C92-E8231C395F4A}" dt="2018-02-08T10:16:25.620" v="3" actId="120"/>
        <pc:sldMkLst>
          <pc:docMk/>
          <pc:sldMk cId="72495453" sldId="258"/>
        </pc:sldMkLst>
        <pc:spChg chg="mod">
          <ac:chgData name="José Kamphuis" userId="1e6fb90aa6460e5a" providerId="LiveId" clId="{374B9B9B-5296-4E82-8C92-E8231C395F4A}" dt="2018-02-08T10:16:25.620" v="3" actId="120"/>
          <ac:spMkLst>
            <pc:docMk/>
            <pc:sldMk cId="72495453" sldId="258"/>
            <ac:spMk id="3" creationId="{2662E5CE-C6D0-42DB-A01A-8E64C8106565}"/>
          </ac:spMkLst>
        </pc:spChg>
      </pc:sldChg>
      <pc:sldChg chg="modSp add modAnim">
        <pc:chgData name="José Kamphuis" userId="1e6fb90aa6460e5a" providerId="LiveId" clId="{374B9B9B-5296-4E82-8C92-E8231C395F4A}" dt="2018-02-08T10:19:19.362" v="257" actId="120"/>
        <pc:sldMkLst>
          <pc:docMk/>
          <pc:sldMk cId="114603035" sldId="259"/>
        </pc:sldMkLst>
        <pc:spChg chg="mod">
          <ac:chgData name="José Kamphuis" userId="1e6fb90aa6460e5a" providerId="LiveId" clId="{374B9B9B-5296-4E82-8C92-E8231C395F4A}" dt="2018-02-08T10:16:51.809" v="45" actId="14100"/>
          <ac:spMkLst>
            <pc:docMk/>
            <pc:sldMk cId="114603035" sldId="259"/>
            <ac:spMk id="2" creationId="{37765F3D-D261-41FC-8769-0DAAB1C36147}"/>
          </ac:spMkLst>
        </pc:spChg>
        <pc:spChg chg="mod">
          <ac:chgData name="José Kamphuis" userId="1e6fb90aa6460e5a" providerId="LiveId" clId="{374B9B9B-5296-4E82-8C92-E8231C395F4A}" dt="2018-02-08T10:18:53.434" v="253" actId="20577"/>
          <ac:spMkLst>
            <pc:docMk/>
            <pc:sldMk cId="114603035" sldId="259"/>
            <ac:spMk id="3" creationId="{A7073E6C-A720-49A8-949E-40EE0D09EF88}"/>
          </ac:spMkLst>
        </pc:spChg>
      </pc:sldChg>
      <pc:sldChg chg="modSp add modAnim">
        <pc:chgData name="José Kamphuis" userId="1e6fb90aa6460e5a" providerId="LiveId" clId="{374B9B9B-5296-4E82-8C92-E8231C395F4A}" dt="2018-02-08T10:22:48.924" v="738" actId="20577"/>
        <pc:sldMkLst>
          <pc:docMk/>
          <pc:sldMk cId="2322120515" sldId="260"/>
        </pc:sldMkLst>
        <pc:spChg chg="mod">
          <ac:chgData name="José Kamphuis" userId="1e6fb90aa6460e5a" providerId="LiveId" clId="{374B9B9B-5296-4E82-8C92-E8231C395F4A}" dt="2018-02-08T10:19:52.173" v="303" actId="27636"/>
          <ac:spMkLst>
            <pc:docMk/>
            <pc:sldMk cId="2322120515" sldId="260"/>
            <ac:spMk id="2" creationId="{79C9CDC4-FF91-4177-B91C-C53DC65AB549}"/>
          </ac:spMkLst>
        </pc:spChg>
        <pc:spChg chg="mod">
          <ac:chgData name="José Kamphuis" userId="1e6fb90aa6460e5a" providerId="LiveId" clId="{374B9B9B-5296-4E82-8C92-E8231C395F4A}" dt="2018-02-08T10:22:48.924" v="738" actId="20577"/>
          <ac:spMkLst>
            <pc:docMk/>
            <pc:sldMk cId="2322120515" sldId="260"/>
            <ac:spMk id="3" creationId="{F02D8AA2-49D3-4765-B814-5D883FB66580}"/>
          </ac:spMkLst>
        </pc:spChg>
      </pc:sldChg>
      <pc:sldChg chg="modSp add modAnim">
        <pc:chgData name="José Kamphuis" userId="1e6fb90aa6460e5a" providerId="LiveId" clId="{374B9B9B-5296-4E82-8C92-E8231C395F4A}" dt="2018-02-08T10:27:44.144" v="1270" actId="120"/>
        <pc:sldMkLst>
          <pc:docMk/>
          <pc:sldMk cId="972456870" sldId="261"/>
        </pc:sldMkLst>
        <pc:spChg chg="mod">
          <ac:chgData name="José Kamphuis" userId="1e6fb90aa6460e5a" providerId="LiveId" clId="{374B9B9B-5296-4E82-8C92-E8231C395F4A}" dt="2018-02-08T10:23:39.278" v="835" actId="14100"/>
          <ac:spMkLst>
            <pc:docMk/>
            <pc:sldMk cId="972456870" sldId="261"/>
            <ac:spMk id="2" creationId="{9F3D84A5-CD8C-41E0-BE2C-E7DB964F546A}"/>
          </ac:spMkLst>
        </pc:spChg>
        <pc:spChg chg="mod">
          <ac:chgData name="José Kamphuis" userId="1e6fb90aa6460e5a" providerId="LiveId" clId="{374B9B9B-5296-4E82-8C92-E8231C395F4A}" dt="2018-02-08T10:27:13.532" v="1266" actId="20577"/>
          <ac:spMkLst>
            <pc:docMk/>
            <pc:sldMk cId="972456870" sldId="261"/>
            <ac:spMk id="3" creationId="{147A151B-0DF1-4E9D-9EDF-297CCC17E030}"/>
          </ac:spMkLst>
        </pc:spChg>
      </pc:sldChg>
      <pc:sldChg chg="addSp modSp add mod setBg">
        <pc:chgData name="José Kamphuis" userId="1e6fb90aa6460e5a" providerId="LiveId" clId="{374B9B9B-5296-4E82-8C92-E8231C395F4A}" dt="2018-02-08T11:42:53.330" v="1408" actId="20577"/>
        <pc:sldMkLst>
          <pc:docMk/>
          <pc:sldMk cId="3206384263" sldId="262"/>
        </pc:sldMkLst>
        <pc:spChg chg="mod">
          <ac:chgData name="José Kamphuis" userId="1e6fb90aa6460e5a" providerId="LiveId" clId="{374B9B9B-5296-4E82-8C92-E8231C395F4A}" dt="2018-02-08T10:35:21.992" v="1390" actId="27636"/>
          <ac:spMkLst>
            <pc:docMk/>
            <pc:sldMk cId="3206384263" sldId="262"/>
            <ac:spMk id="2" creationId="{CF24B5A1-A186-4102-916F-EF50FE993327}"/>
          </ac:spMkLst>
        </pc:spChg>
        <pc:spChg chg="mod">
          <ac:chgData name="José Kamphuis" userId="1e6fb90aa6460e5a" providerId="LiveId" clId="{374B9B9B-5296-4E82-8C92-E8231C395F4A}" dt="2018-02-08T11:42:53.330" v="1408" actId="20577"/>
          <ac:spMkLst>
            <pc:docMk/>
            <pc:sldMk cId="3206384263" sldId="262"/>
            <ac:spMk id="3" creationId="{C63FC611-5C2F-45B0-81CE-F6030B00DFB4}"/>
          </ac:spMkLst>
        </pc:spChg>
        <pc:spChg chg="add">
          <ac:chgData name="José Kamphuis" userId="1e6fb90aa6460e5a" providerId="LiveId" clId="{374B9B9B-5296-4E82-8C92-E8231C395F4A}" dt="2018-02-08T10:35:10.011" v="1385" actId="26606"/>
          <ac:spMkLst>
            <pc:docMk/>
            <pc:sldMk cId="3206384263" sldId="262"/>
            <ac:spMk id="73" creationId="{70BE0118-665B-49AC-8ED9-B29C009CED13}"/>
          </ac:spMkLst>
        </pc:spChg>
        <pc:spChg chg="add">
          <ac:chgData name="José Kamphuis" userId="1e6fb90aa6460e5a" providerId="LiveId" clId="{374B9B9B-5296-4E82-8C92-E8231C395F4A}" dt="2018-02-08T10:35:10.011" v="1385" actId="26606"/>
          <ac:spMkLst>
            <pc:docMk/>
            <pc:sldMk cId="3206384263" sldId="262"/>
            <ac:spMk id="75" creationId="{DB8E4593-3024-4A7B-92FB-8114D72E5751}"/>
          </ac:spMkLst>
        </pc:spChg>
        <pc:spChg chg="add">
          <ac:chgData name="José Kamphuis" userId="1e6fb90aa6460e5a" providerId="LiveId" clId="{374B9B9B-5296-4E82-8C92-E8231C395F4A}" dt="2018-02-08T10:35:10.011" v="1385" actId="26606"/>
          <ac:spMkLst>
            <pc:docMk/>
            <pc:sldMk cId="3206384263" sldId="262"/>
            <ac:spMk id="77" creationId="{F72029E6-113E-4A42-8D29-4B796B39B9C5}"/>
          </ac:spMkLst>
        </pc:spChg>
        <pc:spChg chg="add">
          <ac:chgData name="José Kamphuis" userId="1e6fb90aa6460e5a" providerId="LiveId" clId="{374B9B9B-5296-4E82-8C92-E8231C395F4A}" dt="2018-02-08T10:35:10.011" v="1385" actId="26606"/>
          <ac:spMkLst>
            <pc:docMk/>
            <pc:sldMk cId="3206384263" sldId="262"/>
            <ac:spMk id="79" creationId="{FBAE6AE5-2B20-46E6-B338-A385BFF09F86}"/>
          </ac:spMkLst>
        </pc:spChg>
        <pc:spChg chg="add">
          <ac:chgData name="José Kamphuis" userId="1e6fb90aa6460e5a" providerId="LiveId" clId="{374B9B9B-5296-4E82-8C92-E8231C395F4A}" dt="2018-02-08T10:35:10.011" v="1385" actId="26606"/>
          <ac:spMkLst>
            <pc:docMk/>
            <pc:sldMk cId="3206384263" sldId="262"/>
            <ac:spMk id="81" creationId="{4555B12C-E2CF-448D-918F-96D0958DC632}"/>
          </ac:spMkLst>
        </pc:spChg>
        <pc:spChg chg="add">
          <ac:chgData name="José Kamphuis" userId="1e6fb90aa6460e5a" providerId="LiveId" clId="{374B9B9B-5296-4E82-8C92-E8231C395F4A}" dt="2018-02-08T10:35:10.011" v="1385" actId="26606"/>
          <ac:spMkLst>
            <pc:docMk/>
            <pc:sldMk cId="3206384263" sldId="262"/>
            <ac:spMk id="85" creationId="{2ACB3FB0-348A-4134-B016-30C6290EDF41}"/>
          </ac:spMkLst>
        </pc:spChg>
        <pc:spChg chg="add">
          <ac:chgData name="José Kamphuis" userId="1e6fb90aa6460e5a" providerId="LiveId" clId="{374B9B9B-5296-4E82-8C92-E8231C395F4A}" dt="2018-02-08T10:35:10.011" v="1385" actId="26606"/>
          <ac:spMkLst>
            <pc:docMk/>
            <pc:sldMk cId="3206384263" sldId="262"/>
            <ac:spMk id="87" creationId="{2FCBDB6F-C124-4B4D-98D4-3BC18A3703EB}"/>
          </ac:spMkLst>
        </pc:spChg>
        <pc:spChg chg="add">
          <ac:chgData name="José Kamphuis" userId="1e6fb90aa6460e5a" providerId="LiveId" clId="{374B9B9B-5296-4E82-8C92-E8231C395F4A}" dt="2018-02-08T10:35:10.011" v="1385" actId="26606"/>
          <ac:spMkLst>
            <pc:docMk/>
            <pc:sldMk cId="3206384263" sldId="262"/>
            <ac:spMk id="89" creationId="{80E19719-0ED7-4B9D-9389-56FE1D10CE08}"/>
          </ac:spMkLst>
        </pc:spChg>
        <pc:spChg chg="add">
          <ac:chgData name="José Kamphuis" userId="1e6fb90aa6460e5a" providerId="LiveId" clId="{374B9B9B-5296-4E82-8C92-E8231C395F4A}" dt="2018-02-08T10:35:10.011" v="1385" actId="26606"/>
          <ac:spMkLst>
            <pc:docMk/>
            <pc:sldMk cId="3206384263" sldId="262"/>
            <ac:spMk id="91" creationId="{747B9688-1AE4-4AB4-A6F2-E1B20081250A}"/>
          </ac:spMkLst>
        </pc:spChg>
        <pc:spChg chg="add">
          <ac:chgData name="José Kamphuis" userId="1e6fb90aa6460e5a" providerId="LiveId" clId="{374B9B9B-5296-4E82-8C92-E8231C395F4A}" dt="2018-02-08T10:35:10.011" v="1385" actId="26606"/>
          <ac:spMkLst>
            <pc:docMk/>
            <pc:sldMk cId="3206384263" sldId="262"/>
            <ac:spMk id="93" creationId="{ED67E3D6-0E8D-47F5-9204-6482491A9FF0}"/>
          </ac:spMkLst>
        </pc:spChg>
        <pc:picChg chg="add">
          <ac:chgData name="José Kamphuis" userId="1e6fb90aa6460e5a" providerId="LiveId" clId="{374B9B9B-5296-4E82-8C92-E8231C395F4A}" dt="2018-02-08T10:35:10.011" v="1385" actId="26606"/>
          <ac:picMkLst>
            <pc:docMk/>
            <pc:sldMk cId="3206384263" sldId="262"/>
            <ac:picMk id="71" creationId="{576E8DBD-6DBD-4FCB-8FE8-8F0425C0B67E}"/>
          </ac:picMkLst>
        </pc:picChg>
        <pc:picChg chg="add">
          <ac:chgData name="José Kamphuis" userId="1e6fb90aa6460e5a" providerId="LiveId" clId="{374B9B9B-5296-4E82-8C92-E8231C395F4A}" dt="2018-02-08T10:35:10.011" v="1385" actId="26606"/>
          <ac:picMkLst>
            <pc:docMk/>
            <pc:sldMk cId="3206384263" sldId="262"/>
            <ac:picMk id="83" creationId="{8D0DA51D-18E6-4395-AEC7-F7039B49CD26}"/>
          </ac:picMkLst>
        </pc:picChg>
        <pc:picChg chg="add mod ord">
          <ac:chgData name="José Kamphuis" userId="1e6fb90aa6460e5a" providerId="LiveId" clId="{374B9B9B-5296-4E82-8C92-E8231C395F4A}" dt="2018-02-08T10:35:10.011" v="1385" actId="26606"/>
          <ac:picMkLst>
            <pc:docMk/>
            <pc:sldMk cId="3206384263" sldId="262"/>
            <ac:picMk id="1026" creationId="{ED9F4B09-87E3-4FE0-956B-D9F89C4E65B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stijl te bewerken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6/12/2019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41D2AC3-6A0B-4169-B1EA-E3AE8B351BDD}"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stijl te bewerken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D4B9363-8B87-41B7-9F8E-64519CBB8F34}"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stijl te bewerken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AEF5746-5284-4951-9F37-7AE924EDBCB7}"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stijl te bewerken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2398B29-7265-4A65-A2A4-6703C057B7C1}"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stijl te bewerken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28FBA082-94DF-4C4B-A041-6624924AB0A8}" type="datetimeFigureOut">
              <a:rPr lang="en-US" dirty="0"/>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stijl te bewerken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B27686C4-3AB5-4E0C-86CA-FB108C350AA9}" type="datetimeFigureOut">
              <a:rPr lang="en-US" dirty="0"/>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stijl te bewerken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F7F47CF-67C9-420C-80A5-E2069FF0C2DF}"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stijl te bewerken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stijl te bewerken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0C3BFE2-83B7-4B0A-B9D3-AB28331082B3}"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2EF78E3-FDA3-4D28-AAA2-0B81F349A39D}"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6/12/2019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conomielokaal.nl/wi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7041-8230-49B1-84E9-3F7E986DF74D}"/>
              </a:ext>
            </a:extLst>
          </p:cNvPr>
          <p:cNvSpPr>
            <a:spLocks noGrp="1"/>
          </p:cNvSpPr>
          <p:nvPr>
            <p:ph type="ctrTitle"/>
          </p:nvPr>
        </p:nvSpPr>
        <p:spPr/>
        <p:txBody>
          <a:bodyPr/>
          <a:lstStyle/>
          <a:p>
            <a:r>
              <a:rPr lang="nl-NL" dirty="0"/>
              <a:t>exploiteren</a:t>
            </a:r>
          </a:p>
        </p:txBody>
      </p:sp>
      <p:sp>
        <p:nvSpPr>
          <p:cNvPr id="3" name="Ondertitel 2">
            <a:extLst>
              <a:ext uri="{FF2B5EF4-FFF2-40B4-BE49-F238E27FC236}">
                <a16:creationId xmlns:a16="http://schemas.microsoft.com/office/drawing/2014/main" id="{D91433AE-53E0-474B-BD8D-91A2DB2D8ECC}"/>
              </a:ext>
            </a:extLst>
          </p:cNvPr>
          <p:cNvSpPr>
            <a:spLocks noGrp="1"/>
          </p:cNvSpPr>
          <p:nvPr>
            <p:ph type="subTitle" idx="1"/>
          </p:nvPr>
        </p:nvSpPr>
        <p:spPr>
          <a:xfrm rot="21420000">
            <a:off x="998849" y="3406044"/>
            <a:ext cx="9755187" cy="1153595"/>
          </a:xfrm>
        </p:spPr>
        <p:txBody>
          <a:bodyPr/>
          <a:lstStyle/>
          <a:p>
            <a:pPr algn="l"/>
            <a:r>
              <a:rPr lang="nl-NL" dirty="0"/>
              <a:t>Les 4; </a:t>
            </a:r>
            <a:r>
              <a:rPr lang="nl-NL" dirty="0" smtClean="0"/>
              <a:t>financieren</a:t>
            </a:r>
          </a:p>
          <a:p>
            <a:pPr algn="l"/>
            <a:r>
              <a:rPr lang="nl-NL" dirty="0"/>
              <a:t>Wikiwijsnr</a:t>
            </a:r>
            <a:r>
              <a:rPr lang="nl-NL" dirty="0" smtClean="0"/>
              <a:t>. </a:t>
            </a:r>
            <a:r>
              <a:rPr lang="nl-NL" dirty="0">
                <a:solidFill>
                  <a:schemeClr val="accent1"/>
                </a:solidFill>
              </a:rPr>
              <a:t>143905</a:t>
            </a:r>
          </a:p>
          <a:p>
            <a:pPr algn="l"/>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046">
            <a:off x="5689961" y="3217196"/>
            <a:ext cx="3126018" cy="694670"/>
          </a:xfrm>
          <a:prstGeom prst="rect">
            <a:avLst/>
          </a:prstGeom>
        </p:spPr>
      </p:pic>
    </p:spTree>
    <p:extLst>
      <p:ext uri="{BB962C8B-B14F-4D97-AF65-F5344CB8AC3E}">
        <p14:creationId xmlns:p14="http://schemas.microsoft.com/office/powerpoint/2010/main" val="1880269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76E8DBD-6DBD-4FCB-8FE8-8F0425C0B67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70BE0118-665B-49AC-8ED9-B29C009CE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DB8E4593-3024-4A7B-92FB-8114D72E57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F72029E6-113E-4A42-8D29-4B796B39B9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FBAE6AE5-2B20-46E6-B338-A385BFF09F8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4555B12C-E2CF-448D-918F-96D0958DC6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8D0DA51D-18E6-4395-AEC7-F7039B49CD2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2ACB3FB0-348A-4134-B016-30C6290EDF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7" y="0"/>
            <a:ext cx="7107594"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2FCBDB6F-C124-4B4D-98D4-3BC18A3703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1" y="0"/>
            <a:ext cx="675601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9" name="Rectangle 88">
            <a:extLst>
              <a:ext uri="{FF2B5EF4-FFF2-40B4-BE49-F238E27FC236}">
                <a16:creationId xmlns:a16="http://schemas.microsoft.com/office/drawing/2014/main" id="{80E19719-0ED7-4B9D-9389-56FE1D10CE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188" y="450792"/>
            <a:ext cx="4171517"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relateerde afbeelding">
            <a:extLst>
              <a:ext uri="{FF2B5EF4-FFF2-40B4-BE49-F238E27FC236}">
                <a16:creationId xmlns:a16="http://schemas.microsoft.com/office/drawing/2014/main" id="{ED9F4B09-87E3-4FE0-956B-D9F89C4E6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182" y="960706"/>
            <a:ext cx="3697956" cy="4930605"/>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747B9688-1AE4-4AB4-A6F2-E1B2008125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62454"/>
            <a:ext cx="670909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ED67E3D6-0E8D-47F5-9204-6482491A9F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0732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F24B5A1-A186-4102-916F-EF50FE993327}"/>
              </a:ext>
            </a:extLst>
          </p:cNvPr>
          <p:cNvSpPr>
            <a:spLocks noGrp="1"/>
          </p:cNvSpPr>
          <p:nvPr>
            <p:ph type="title"/>
          </p:nvPr>
        </p:nvSpPr>
        <p:spPr>
          <a:xfrm>
            <a:off x="459934" y="519366"/>
            <a:ext cx="5778684" cy="1187056"/>
          </a:xfrm>
        </p:spPr>
        <p:txBody>
          <a:bodyPr vert="horz" lIns="91440" tIns="45720" rIns="91440" bIns="45720" rtlCol="0" anchor="b">
            <a:normAutofit fontScale="90000"/>
          </a:bodyPr>
          <a:lstStyle/>
          <a:p>
            <a:pPr algn="r"/>
            <a:r>
              <a:rPr lang="nl-NL" sz="8000" dirty="0" smtClean="0"/>
              <a:t>Afsluiting</a:t>
            </a:r>
            <a:endParaRPr lang="nl-NL" sz="8000" dirty="0"/>
          </a:p>
        </p:txBody>
      </p:sp>
      <p:sp>
        <p:nvSpPr>
          <p:cNvPr id="3" name="Tijdelijke aanduiding voor tekst 2">
            <a:extLst>
              <a:ext uri="{FF2B5EF4-FFF2-40B4-BE49-F238E27FC236}">
                <a16:creationId xmlns:a16="http://schemas.microsoft.com/office/drawing/2014/main" id="{C63FC611-5C2F-45B0-81CE-F6030B00DFB4}"/>
              </a:ext>
            </a:extLst>
          </p:cNvPr>
          <p:cNvSpPr>
            <a:spLocks noGrp="1"/>
          </p:cNvSpPr>
          <p:nvPr>
            <p:ph type="body" idx="1"/>
          </p:nvPr>
        </p:nvSpPr>
        <p:spPr>
          <a:xfrm>
            <a:off x="261257" y="1829001"/>
            <a:ext cx="6254953" cy="3683963"/>
          </a:xfrm>
        </p:spPr>
        <p:txBody>
          <a:bodyPr vert="horz" lIns="91440" tIns="45720" rIns="91440" bIns="45720" rtlCol="0" anchor="t">
            <a:normAutofit fontScale="92500"/>
          </a:bodyPr>
          <a:lstStyle/>
          <a:p>
            <a:pPr algn="ctr">
              <a:lnSpc>
                <a:spcPct val="110000"/>
              </a:lnSpc>
            </a:pPr>
            <a:endParaRPr lang="en-US" sz="700" dirty="0"/>
          </a:p>
          <a:p>
            <a:pPr algn="ctr">
              <a:lnSpc>
                <a:spcPct val="110000"/>
              </a:lnSpc>
            </a:pPr>
            <a:r>
              <a:rPr lang="nl-NL" sz="2800" dirty="0" smtClean="0">
                <a:solidFill>
                  <a:srgbClr val="C00000"/>
                </a:solidFill>
              </a:rPr>
              <a:t>Volgende keer nog een paar kengetallen</a:t>
            </a:r>
          </a:p>
          <a:p>
            <a:pPr algn="ctr">
              <a:lnSpc>
                <a:spcPct val="110000"/>
              </a:lnSpc>
            </a:pPr>
            <a:r>
              <a:rPr lang="nl-NL" sz="2800" dirty="0" smtClean="0">
                <a:solidFill>
                  <a:srgbClr val="C00000"/>
                </a:solidFill>
              </a:rPr>
              <a:t>En daarna</a:t>
            </a:r>
          </a:p>
          <a:p>
            <a:pPr algn="ctr">
              <a:lnSpc>
                <a:spcPct val="110000"/>
              </a:lnSpc>
            </a:pPr>
            <a:r>
              <a:rPr lang="nl-NL" sz="2800" dirty="0">
                <a:solidFill>
                  <a:srgbClr val="C00000"/>
                </a:solidFill>
              </a:rPr>
              <a:t>Werkboek inleveren voor 25% van je cijfer</a:t>
            </a:r>
          </a:p>
          <a:p>
            <a:pPr algn="ctr">
              <a:lnSpc>
                <a:spcPct val="110000"/>
              </a:lnSpc>
            </a:pPr>
            <a:r>
              <a:rPr lang="nl-NL" sz="2800" dirty="0">
                <a:solidFill>
                  <a:srgbClr val="C00000"/>
                </a:solidFill>
              </a:rPr>
              <a:t>TOETS op………;</a:t>
            </a:r>
          </a:p>
          <a:p>
            <a:pPr algn="ctr">
              <a:lnSpc>
                <a:spcPct val="110000"/>
              </a:lnSpc>
            </a:pPr>
            <a:endParaRPr lang="nl-NL" sz="2800" dirty="0" smtClean="0">
              <a:solidFill>
                <a:srgbClr val="C00000"/>
              </a:solidFill>
            </a:endParaRPr>
          </a:p>
          <a:p>
            <a:pPr>
              <a:lnSpc>
                <a:spcPct val="110000"/>
              </a:lnSpc>
            </a:pPr>
            <a:r>
              <a:rPr lang="nl-NL" sz="2500" dirty="0" smtClean="0"/>
              <a:t>Naslag</a:t>
            </a:r>
            <a:r>
              <a:rPr lang="en-US" sz="2500" dirty="0" smtClean="0"/>
              <a:t> </a:t>
            </a:r>
            <a:r>
              <a:rPr lang="en-US" sz="2500" dirty="0" smtClean="0"/>
              <a:t>op </a:t>
            </a:r>
            <a:r>
              <a:rPr lang="nl-NL" sz="2500" dirty="0"/>
              <a:t>Wikiwijsnr. </a:t>
            </a:r>
            <a:r>
              <a:rPr lang="nl-NL" sz="2500" dirty="0">
                <a:solidFill>
                  <a:schemeClr val="accent1"/>
                </a:solidFill>
              </a:rPr>
              <a:t>143905</a:t>
            </a:r>
          </a:p>
          <a:p>
            <a:pPr>
              <a:lnSpc>
                <a:spcPct val="110000"/>
              </a:lnSpc>
            </a:pPr>
            <a:endParaRPr lang="en-US" sz="2500" dirty="0"/>
          </a:p>
          <a:p>
            <a:pPr algn="r">
              <a:lnSpc>
                <a:spcPct val="110000"/>
              </a:lnSpc>
            </a:pPr>
            <a:endParaRPr lang="en-US" sz="2800" dirty="0"/>
          </a:p>
        </p:txBody>
      </p:sp>
    </p:spTree>
    <p:extLst>
      <p:ext uri="{BB962C8B-B14F-4D97-AF65-F5344CB8AC3E}">
        <p14:creationId xmlns:p14="http://schemas.microsoft.com/office/powerpoint/2010/main" val="320638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61556"/>
            <a:ext cx="10816389" cy="862148"/>
          </a:xfrm>
        </p:spPr>
        <p:txBody>
          <a:bodyPr>
            <a:normAutofit/>
          </a:bodyPr>
          <a:lstStyle/>
          <a:p>
            <a:r>
              <a:rPr lang="nl-NL" sz="4500" dirty="0" smtClean="0"/>
              <a:t>Wat hebben we de vorige keer behandeld 1?</a:t>
            </a:r>
            <a:endParaRPr lang="nl-NL" sz="4500" dirty="0"/>
          </a:p>
        </p:txBody>
      </p:sp>
      <p:sp>
        <p:nvSpPr>
          <p:cNvPr id="3" name="Tijdelijke aanduiding voor tekst 2"/>
          <p:cNvSpPr>
            <a:spLocks noGrp="1"/>
          </p:cNvSpPr>
          <p:nvPr>
            <p:ph type="body" idx="1"/>
          </p:nvPr>
        </p:nvSpPr>
        <p:spPr>
          <a:xfrm>
            <a:off x="685801" y="1323704"/>
            <a:ext cx="10816388" cy="4058177"/>
          </a:xfrm>
        </p:spPr>
        <p:txBody>
          <a:bodyPr/>
          <a:lstStyle/>
          <a:p>
            <a:pPr marL="342900" indent="-342900">
              <a:buFont typeface="Arial" panose="020B0604020202020204" pitchFamily="34" charset="0"/>
              <a:buChar char="•"/>
            </a:pPr>
            <a:r>
              <a:rPr lang="nl-NL" dirty="0" smtClean="0"/>
              <a:t>Wat zijn kosten?</a:t>
            </a:r>
          </a:p>
          <a:p>
            <a:pPr marL="342900" indent="-342900">
              <a:buFont typeface="Arial" panose="020B0604020202020204" pitchFamily="34" charset="0"/>
              <a:buChar char="•"/>
            </a:pPr>
            <a:r>
              <a:rPr lang="nl-NL" dirty="0" smtClean="0"/>
              <a:t>Wat is het verschil tussen kosten en verspilling?</a:t>
            </a:r>
          </a:p>
          <a:p>
            <a:pPr marL="342900" indent="-342900">
              <a:buFont typeface="Arial" panose="020B0604020202020204" pitchFamily="34" charset="0"/>
              <a:buChar char="•"/>
            </a:pPr>
            <a:r>
              <a:rPr lang="nl-NL" dirty="0" smtClean="0"/>
              <a:t>Antwoord: kosten zijn noodzakelijk </a:t>
            </a:r>
            <a:r>
              <a:rPr lang="nl-NL" dirty="0"/>
              <a:t>om te kunnen produceren </a:t>
            </a:r>
            <a:r>
              <a:rPr lang="nl-NL" dirty="0" smtClean="0"/>
              <a:t>en verspilling niet.</a:t>
            </a:r>
          </a:p>
          <a:p>
            <a:pPr marL="342900" indent="-342900">
              <a:buFont typeface="Arial" panose="020B0604020202020204" pitchFamily="34" charset="0"/>
              <a:buChar char="•"/>
            </a:pPr>
            <a:r>
              <a:rPr lang="nl-NL" dirty="0" smtClean="0"/>
              <a:t>Geef een paar voorbeelden van kosten?</a:t>
            </a:r>
          </a:p>
          <a:p>
            <a:pPr marL="342900" indent="-342900">
              <a:buFont typeface="Arial" panose="020B0604020202020204" pitchFamily="34" charset="0"/>
              <a:buChar char="•"/>
            </a:pPr>
            <a:r>
              <a:rPr lang="nl-NL" dirty="0" smtClean="0"/>
              <a:t>Personeels-, huisvestings-, verkoop-, afschrijvings-, onderhouds-, ontwikkelingskosten, etc.</a:t>
            </a:r>
          </a:p>
          <a:p>
            <a:pPr marL="342900" indent="-342900">
              <a:buFont typeface="Arial" panose="020B0604020202020204" pitchFamily="34" charset="0"/>
              <a:buChar char="•"/>
            </a:pPr>
            <a:r>
              <a:rPr lang="nl-NL" dirty="0" smtClean="0"/>
              <a:t>Wat is het verschil tussen de technische en de economische levensduur?</a:t>
            </a:r>
          </a:p>
          <a:p>
            <a:pPr marL="342900" indent="-342900">
              <a:buFont typeface="Arial" panose="020B0604020202020204" pitchFamily="34" charset="0"/>
              <a:buChar char="•"/>
            </a:pPr>
            <a:r>
              <a:rPr lang="nl-NL" dirty="0" smtClean="0"/>
              <a:t>Technisch is dat een machine nog een prestatie kan leveren en economische is als het gebruik minder kost dan dat het opbrengt.</a:t>
            </a:r>
          </a:p>
          <a:p>
            <a:endParaRPr lang="nl-NL" dirty="0"/>
          </a:p>
        </p:txBody>
      </p:sp>
    </p:spTree>
    <p:extLst>
      <p:ext uri="{BB962C8B-B14F-4D97-AF65-F5344CB8AC3E}">
        <p14:creationId xmlns:p14="http://schemas.microsoft.com/office/powerpoint/2010/main" val="17726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1" y="352926"/>
            <a:ext cx="10768262" cy="831287"/>
          </a:xfrm>
        </p:spPr>
        <p:txBody>
          <a:bodyPr>
            <a:normAutofit/>
          </a:bodyPr>
          <a:lstStyle/>
          <a:p>
            <a:r>
              <a:rPr lang="nl-NL" sz="4500" dirty="0"/>
              <a:t>Wat hebben we de vorige keer behandeld </a:t>
            </a:r>
            <a:r>
              <a:rPr lang="nl-NL" sz="4500" dirty="0" smtClean="0"/>
              <a:t>2?</a:t>
            </a:r>
            <a:endParaRPr lang="nl-NL" sz="4500" dirty="0"/>
          </a:p>
        </p:txBody>
      </p:sp>
      <p:sp>
        <p:nvSpPr>
          <p:cNvPr id="3" name="Tijdelijke aanduiding voor tekst 2"/>
          <p:cNvSpPr>
            <a:spLocks noGrp="1"/>
          </p:cNvSpPr>
          <p:nvPr>
            <p:ph type="body" idx="1"/>
          </p:nvPr>
        </p:nvSpPr>
        <p:spPr>
          <a:xfrm>
            <a:off x="685801" y="1184213"/>
            <a:ext cx="10768262" cy="4197668"/>
          </a:xfrm>
        </p:spPr>
        <p:txBody>
          <a:bodyPr>
            <a:normAutofit fontScale="92500" lnSpcReduction="10000"/>
          </a:bodyPr>
          <a:lstStyle/>
          <a:p>
            <a:pPr marL="342900" indent="-342900">
              <a:buFont typeface="Arial" panose="020B0604020202020204" pitchFamily="34" charset="0"/>
              <a:buChar char="•"/>
            </a:pPr>
            <a:r>
              <a:rPr lang="nl-NL" dirty="0" smtClean="0"/>
              <a:t>Welke twee afschrijvingsmethodes kennen we?</a:t>
            </a:r>
          </a:p>
          <a:p>
            <a:pPr marL="342900" indent="-342900">
              <a:buFont typeface="Arial" panose="020B0604020202020204" pitchFamily="34" charset="0"/>
              <a:buChar char="•"/>
            </a:pPr>
            <a:r>
              <a:rPr lang="nl-NL" dirty="0" smtClean="0"/>
              <a:t>Antwoord:  vast percentage van de aanschafprijs en een vast percentage van de boekwaarde.</a:t>
            </a:r>
          </a:p>
          <a:p>
            <a:pPr marL="342900" indent="-342900">
              <a:buFont typeface="Arial" panose="020B0604020202020204" pitchFamily="34" charset="0"/>
              <a:buChar char="•"/>
            </a:pPr>
            <a:r>
              <a:rPr lang="nl-NL" dirty="0" smtClean="0"/>
              <a:t>Wat is de boekwaarde?</a:t>
            </a:r>
          </a:p>
          <a:p>
            <a:pPr marL="342900" indent="-342900">
              <a:buFont typeface="Arial" panose="020B0604020202020204" pitchFamily="34" charset="0"/>
              <a:buChar char="•"/>
            </a:pPr>
            <a:r>
              <a:rPr lang="nl-NL" dirty="0" smtClean="0"/>
              <a:t>Wat is het verschil tussen de constante en de variabele kosten?</a:t>
            </a:r>
          </a:p>
          <a:p>
            <a:pPr marL="342900" indent="-342900">
              <a:buFont typeface="Arial" panose="020B0604020202020204" pitchFamily="34" charset="0"/>
              <a:buChar char="•"/>
            </a:pPr>
            <a:r>
              <a:rPr lang="nl-NL" dirty="0" smtClean="0"/>
              <a:t>Constante kosten zijn niet afhankelijk van de bedrijfsdrukte de variabele wel. D.w.z. dat ongeacht wat je produceert de constante kosten gelijk blijven, maar de variabele afhankelijk zijn van de grootte van de productie.</a:t>
            </a:r>
          </a:p>
          <a:p>
            <a:pPr marL="342900" indent="-342900">
              <a:buFont typeface="Arial" panose="020B0604020202020204" pitchFamily="34" charset="0"/>
              <a:buChar char="•"/>
            </a:pPr>
            <a:r>
              <a:rPr lang="nl-NL" dirty="0" smtClean="0"/>
              <a:t>Wat is het bezettingsresultaat?</a:t>
            </a:r>
          </a:p>
          <a:p>
            <a:pPr marL="342900" indent="-342900">
              <a:buFont typeface="Arial" panose="020B0604020202020204" pitchFamily="34" charset="0"/>
              <a:buChar char="•"/>
            </a:pPr>
            <a:r>
              <a:rPr lang="nl-NL" dirty="0" smtClean="0"/>
              <a:t>Als je meer produceert dan begroot maak je winst op de constante kosten en bij minder productie maak je verlies. Dan worden de constante kosten niet terug verdiend. De formule is: </a:t>
            </a:r>
            <a:r>
              <a:rPr lang="nl-NL" dirty="0" smtClean="0">
                <a:solidFill>
                  <a:schemeClr val="tx1"/>
                </a:solidFill>
              </a:rPr>
              <a:t>[w-n]xc/n.</a:t>
            </a:r>
          </a:p>
        </p:txBody>
      </p:sp>
    </p:spTree>
    <p:extLst>
      <p:ext uri="{BB962C8B-B14F-4D97-AF65-F5344CB8AC3E}">
        <p14:creationId xmlns:p14="http://schemas.microsoft.com/office/powerpoint/2010/main" val="101833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65760"/>
            <a:ext cx="10394707" cy="883538"/>
          </a:xfrm>
        </p:spPr>
        <p:txBody>
          <a:bodyPr>
            <a:normAutofit/>
          </a:bodyPr>
          <a:lstStyle/>
          <a:p>
            <a:r>
              <a:rPr lang="nl-NL" sz="4500" dirty="0" smtClean="0"/>
              <a:t>Nog iets dat met kosten te maken heeft.</a:t>
            </a:r>
            <a:endParaRPr lang="nl-NL" sz="4500" dirty="0"/>
          </a:p>
        </p:txBody>
      </p:sp>
      <p:sp>
        <p:nvSpPr>
          <p:cNvPr id="3" name="Tijdelijke aanduiding voor tekst 2"/>
          <p:cNvSpPr>
            <a:spLocks noGrp="1"/>
          </p:cNvSpPr>
          <p:nvPr>
            <p:ph type="body" idx="1"/>
          </p:nvPr>
        </p:nvSpPr>
        <p:spPr>
          <a:xfrm>
            <a:off x="685801" y="1358537"/>
            <a:ext cx="10394707" cy="4023344"/>
          </a:xfrm>
        </p:spPr>
        <p:txBody>
          <a:bodyPr/>
          <a:lstStyle/>
          <a:p>
            <a:pPr marL="342900" indent="-342900">
              <a:buFont typeface="Arial" panose="020B0604020202020204" pitchFamily="34" charset="0"/>
              <a:buChar char="•"/>
            </a:pPr>
            <a:r>
              <a:rPr lang="nl-NL" dirty="0" smtClean="0"/>
              <a:t>Afval en uitval.</a:t>
            </a:r>
          </a:p>
          <a:p>
            <a:pPr marL="342900" indent="-342900">
              <a:buFont typeface="Arial" panose="020B0604020202020204" pitchFamily="34" charset="0"/>
              <a:buChar char="•"/>
            </a:pPr>
            <a:r>
              <a:rPr lang="nl-NL" dirty="0" smtClean="0"/>
              <a:t>Wat is afval?</a:t>
            </a:r>
          </a:p>
          <a:p>
            <a:pPr marL="342900" indent="-342900">
              <a:buFont typeface="Arial" panose="020B0604020202020204" pitchFamily="34" charset="0"/>
              <a:buChar char="•"/>
            </a:pPr>
            <a:r>
              <a:rPr lang="nl-NL" dirty="0" smtClean="0"/>
              <a:t>Afval is dat verlies aan materiaal wat onomkoombaar is. </a:t>
            </a:r>
          </a:p>
          <a:p>
            <a:pPr marL="342900" indent="-342900">
              <a:buFont typeface="Arial" panose="020B0604020202020204" pitchFamily="34" charset="0"/>
              <a:buChar char="•"/>
            </a:pPr>
            <a:r>
              <a:rPr lang="nl-NL" dirty="0" smtClean="0"/>
              <a:t>Voorbeelden?</a:t>
            </a:r>
          </a:p>
          <a:p>
            <a:pPr marL="342900" indent="-342900">
              <a:buFont typeface="Arial" panose="020B0604020202020204" pitchFamily="34" charset="0"/>
              <a:buChar char="•"/>
            </a:pPr>
            <a:r>
              <a:rPr lang="nl-NL" dirty="0" smtClean="0"/>
              <a:t>Uitval is verlies aan materiaal die je weggooit maar niet had gehoeven.</a:t>
            </a:r>
          </a:p>
          <a:p>
            <a:pPr marL="342900" indent="-342900">
              <a:buFont typeface="Arial" panose="020B0604020202020204" pitchFamily="34" charset="0"/>
              <a:buChar char="•"/>
            </a:pPr>
            <a:r>
              <a:rPr lang="nl-NL" dirty="0" smtClean="0"/>
              <a:t>Voorbeelden?</a:t>
            </a:r>
          </a:p>
          <a:p>
            <a:pPr marL="342900" indent="-342900">
              <a:buFont typeface="Arial" panose="020B0604020202020204" pitchFamily="34" charset="0"/>
              <a:buChar char="•"/>
            </a:pPr>
            <a:r>
              <a:rPr lang="nl-NL" dirty="0" smtClean="0"/>
              <a:t>Welke van de twee kun je nog tot winst maken door het te verkopen?</a:t>
            </a:r>
          </a:p>
          <a:p>
            <a:pPr marL="342900" indent="-342900">
              <a:buFont typeface="Arial" panose="020B0604020202020204" pitchFamily="34" charset="0"/>
              <a:buChar char="•"/>
            </a:pPr>
            <a:r>
              <a:rPr lang="nl-NL" dirty="0" smtClean="0"/>
              <a:t>Afval is in de meeste gevallen nog voor alternatieve zaken te verkopen. Afval is grondstof.</a:t>
            </a:r>
            <a:endParaRPr lang="nl-NL" dirty="0"/>
          </a:p>
        </p:txBody>
      </p:sp>
    </p:spTree>
    <p:extLst>
      <p:ext uri="{BB962C8B-B14F-4D97-AF65-F5344CB8AC3E}">
        <p14:creationId xmlns:p14="http://schemas.microsoft.com/office/powerpoint/2010/main" val="23504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1" y="391886"/>
            <a:ext cx="10394707" cy="970624"/>
          </a:xfrm>
        </p:spPr>
        <p:txBody>
          <a:bodyPr/>
          <a:lstStyle/>
          <a:p>
            <a:r>
              <a:rPr lang="nl-NL" dirty="0" smtClean="0"/>
              <a:t>Hoe is het loon opgebouwd?</a:t>
            </a:r>
            <a:endParaRPr lang="nl-NL" dirty="0"/>
          </a:p>
        </p:txBody>
      </p:sp>
      <p:pic>
        <p:nvPicPr>
          <p:cNvPr id="4" name="Afbeelding 3"/>
          <p:cNvPicPr>
            <a:picLocks noChangeAspect="1"/>
          </p:cNvPicPr>
          <p:nvPr/>
        </p:nvPicPr>
        <p:blipFill>
          <a:blip r:embed="rId2"/>
          <a:stretch>
            <a:fillRect/>
          </a:stretch>
        </p:blipFill>
        <p:spPr>
          <a:xfrm>
            <a:off x="6270383" y="1362510"/>
            <a:ext cx="4810125" cy="4219575"/>
          </a:xfrm>
          <a:prstGeom prst="rect">
            <a:avLst/>
          </a:prstGeom>
        </p:spPr>
      </p:pic>
      <p:sp>
        <p:nvSpPr>
          <p:cNvPr id="3" name="Tijdelijke aanduiding voor tekst 2"/>
          <p:cNvSpPr>
            <a:spLocks noGrp="1"/>
          </p:cNvSpPr>
          <p:nvPr>
            <p:ph type="body" idx="1"/>
          </p:nvPr>
        </p:nvSpPr>
        <p:spPr>
          <a:xfrm>
            <a:off x="685801" y="1362510"/>
            <a:ext cx="5732415" cy="4359021"/>
          </a:xfrm>
        </p:spPr>
        <p:txBody>
          <a:bodyPr>
            <a:normAutofit fontScale="92500" lnSpcReduction="10000"/>
          </a:bodyPr>
          <a:lstStyle/>
          <a:p>
            <a:pPr marL="342900" indent="-342900">
              <a:buFont typeface="Arial" panose="020B0604020202020204" pitchFamily="34" charset="0"/>
              <a:buChar char="•"/>
            </a:pPr>
            <a:r>
              <a:rPr lang="nl-NL" dirty="0" smtClean="0"/>
              <a:t>Wat je op de bank krijgt bijgeschreven is het nettoloon.</a:t>
            </a:r>
          </a:p>
          <a:p>
            <a:pPr marL="342900" indent="-342900">
              <a:buFont typeface="Arial" panose="020B0604020202020204" pitchFamily="34" charset="0"/>
              <a:buChar char="•"/>
            </a:pPr>
            <a:r>
              <a:rPr lang="nl-NL" dirty="0" smtClean="0"/>
              <a:t>Wat je ook op je loonbriefje ziet zijn de sociale premies die je moet afdragen en de loonbelasting.</a:t>
            </a:r>
          </a:p>
          <a:p>
            <a:pPr marL="342900" indent="-342900">
              <a:buFont typeface="Arial" panose="020B0604020202020204" pitchFamily="34" charset="0"/>
              <a:buChar char="•"/>
            </a:pPr>
            <a:r>
              <a:rPr lang="nl-NL" dirty="0" smtClean="0"/>
              <a:t>Die twee samen is het brutoloon voor de werknemer.</a:t>
            </a:r>
          </a:p>
          <a:p>
            <a:pPr marL="342900" indent="-342900">
              <a:buFont typeface="Arial" panose="020B0604020202020204" pitchFamily="34" charset="0"/>
              <a:buChar char="•"/>
            </a:pPr>
            <a:r>
              <a:rPr lang="nl-NL" dirty="0" smtClean="0"/>
              <a:t>Daarbovenop betaald de werkgever ook nog een deel sociale premies.</a:t>
            </a:r>
          </a:p>
          <a:p>
            <a:pPr marL="342900" indent="-342900">
              <a:buFont typeface="Arial" panose="020B0604020202020204" pitchFamily="34" charset="0"/>
              <a:buChar char="•"/>
            </a:pPr>
            <a:r>
              <a:rPr lang="nl-NL" dirty="0" smtClean="0"/>
              <a:t>De loonkosten voor de werkgever zien er als volgt uit </a:t>
            </a:r>
          </a:p>
          <a:p>
            <a:pPr marL="342900" indent="-342900">
              <a:buFont typeface="Arial" panose="020B0604020202020204" pitchFamily="34" charset="0"/>
              <a:buChar char="•"/>
            </a:pPr>
            <a:r>
              <a:rPr lang="nl-NL" dirty="0" smtClean="0"/>
              <a:t>[bron: </a:t>
            </a:r>
            <a:r>
              <a:rPr lang="nl-NL" dirty="0">
                <a:hlinkClick r:id="rId3"/>
              </a:rPr>
              <a:t>https://www.economielokaal.nl/wig/</a:t>
            </a:r>
            <a:endParaRPr lang="nl-NL" dirty="0"/>
          </a:p>
        </p:txBody>
      </p:sp>
    </p:spTree>
    <p:extLst>
      <p:ext uri="{BB962C8B-B14F-4D97-AF65-F5344CB8AC3E}">
        <p14:creationId xmlns:p14="http://schemas.microsoft.com/office/powerpoint/2010/main" val="37459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9CB39-38E9-4370-8BFA-00C7AA51B2D1}"/>
              </a:ext>
            </a:extLst>
          </p:cNvPr>
          <p:cNvSpPr>
            <a:spLocks noGrp="1"/>
          </p:cNvSpPr>
          <p:nvPr>
            <p:ph type="title"/>
          </p:nvPr>
        </p:nvSpPr>
        <p:spPr>
          <a:xfrm>
            <a:off x="685801" y="685801"/>
            <a:ext cx="10394707" cy="1036468"/>
          </a:xfrm>
        </p:spPr>
        <p:txBody>
          <a:bodyPr/>
          <a:lstStyle/>
          <a:p>
            <a:r>
              <a:rPr lang="nl-NL" dirty="0"/>
              <a:t>AGENDA;</a:t>
            </a:r>
          </a:p>
        </p:txBody>
      </p:sp>
      <p:sp>
        <p:nvSpPr>
          <p:cNvPr id="3" name="Tijdelijke aanduiding voor tekst 2">
            <a:extLst>
              <a:ext uri="{FF2B5EF4-FFF2-40B4-BE49-F238E27FC236}">
                <a16:creationId xmlns:a16="http://schemas.microsoft.com/office/drawing/2014/main" id="{2662E5CE-C6D0-42DB-A01A-8E64C8106565}"/>
              </a:ext>
            </a:extLst>
          </p:cNvPr>
          <p:cNvSpPr>
            <a:spLocks noGrp="1"/>
          </p:cNvSpPr>
          <p:nvPr>
            <p:ph type="body" idx="1"/>
          </p:nvPr>
        </p:nvSpPr>
        <p:spPr>
          <a:xfrm>
            <a:off x="685801" y="1722268"/>
            <a:ext cx="10394707" cy="3879541"/>
          </a:xfrm>
        </p:spPr>
        <p:txBody>
          <a:bodyPr>
            <a:normAutofit/>
          </a:bodyPr>
          <a:lstStyle/>
          <a:p>
            <a:pPr marL="342900" indent="-342900">
              <a:buFont typeface="Arial" panose="020B0604020202020204" pitchFamily="34" charset="0"/>
              <a:buChar char="•"/>
            </a:pPr>
            <a:r>
              <a:rPr lang="nl-NL" dirty="0"/>
              <a:t>Herhaling exploitatiebegroting en berekening BTW</a:t>
            </a:r>
          </a:p>
          <a:p>
            <a:pPr marL="342900" indent="-342900">
              <a:buFont typeface="Arial" panose="020B0604020202020204" pitchFamily="34" charset="0"/>
              <a:buChar char="•"/>
            </a:pPr>
            <a:r>
              <a:rPr lang="nl-NL" dirty="0"/>
              <a:t>Prijsopbouw</a:t>
            </a:r>
          </a:p>
          <a:p>
            <a:pPr marL="342900" indent="-342900">
              <a:buFont typeface="Arial" panose="020B0604020202020204" pitchFamily="34" charset="0"/>
              <a:buChar char="•"/>
            </a:pPr>
            <a:r>
              <a:rPr lang="nl-NL" dirty="0" smtClean="0"/>
              <a:t>Kostensoorten</a:t>
            </a:r>
            <a:endParaRPr lang="nl-NL" dirty="0"/>
          </a:p>
          <a:p>
            <a:pPr marL="342900" indent="-342900">
              <a:buFont typeface="Arial" panose="020B0604020202020204" pitchFamily="34" charset="0"/>
              <a:buChar char="•"/>
            </a:pPr>
            <a:r>
              <a:rPr lang="nl-NL" dirty="0">
                <a:solidFill>
                  <a:srgbClr val="FF0000"/>
                </a:solidFill>
              </a:rPr>
              <a:t>Financieren van een onderneming</a:t>
            </a:r>
          </a:p>
          <a:p>
            <a:pPr marL="342900" indent="-342900">
              <a:buFont typeface="Arial" panose="020B0604020202020204" pitchFamily="34" charset="0"/>
              <a:buChar char="•"/>
            </a:pPr>
            <a:r>
              <a:rPr lang="nl-NL" dirty="0"/>
              <a:t>Financiële kengetallen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Wat er verder ter sprake komt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7249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65F3D-D261-41FC-8769-0DAAB1C36147}"/>
              </a:ext>
            </a:extLst>
          </p:cNvPr>
          <p:cNvSpPr>
            <a:spLocks noGrp="1"/>
          </p:cNvSpPr>
          <p:nvPr>
            <p:ph type="title"/>
          </p:nvPr>
        </p:nvSpPr>
        <p:spPr>
          <a:xfrm>
            <a:off x="685801" y="685800"/>
            <a:ext cx="10394707" cy="903303"/>
          </a:xfrm>
        </p:spPr>
        <p:txBody>
          <a:bodyPr/>
          <a:lstStyle/>
          <a:p>
            <a:r>
              <a:rPr lang="nl-NL" dirty="0"/>
              <a:t>Financieren van een onderneming</a:t>
            </a:r>
          </a:p>
        </p:txBody>
      </p:sp>
      <p:sp>
        <p:nvSpPr>
          <p:cNvPr id="3" name="Tijdelijke aanduiding voor tekst 2">
            <a:extLst>
              <a:ext uri="{FF2B5EF4-FFF2-40B4-BE49-F238E27FC236}">
                <a16:creationId xmlns:a16="http://schemas.microsoft.com/office/drawing/2014/main" id="{A7073E6C-A720-49A8-949E-40EE0D09EF88}"/>
              </a:ext>
            </a:extLst>
          </p:cNvPr>
          <p:cNvSpPr>
            <a:spLocks noGrp="1"/>
          </p:cNvSpPr>
          <p:nvPr>
            <p:ph type="body" idx="1"/>
          </p:nvPr>
        </p:nvSpPr>
        <p:spPr>
          <a:xfrm>
            <a:off x="685801" y="1589103"/>
            <a:ext cx="10394707" cy="3792778"/>
          </a:xfrm>
        </p:spPr>
        <p:txBody>
          <a:bodyPr/>
          <a:lstStyle/>
          <a:p>
            <a:pPr marL="342900" indent="-342900">
              <a:buFont typeface="Arial" panose="020B0604020202020204" pitchFamily="34" charset="0"/>
              <a:buChar char="•"/>
            </a:pPr>
            <a:r>
              <a:rPr lang="nl-NL" dirty="0"/>
              <a:t>Hoe kun je je bedrijf financieren?</a:t>
            </a:r>
          </a:p>
          <a:p>
            <a:pPr marL="342900" indent="-342900">
              <a:buFont typeface="Arial" panose="020B0604020202020204" pitchFamily="34" charset="0"/>
              <a:buChar char="•"/>
            </a:pPr>
            <a:endParaRPr lang="nl-NL" dirty="0"/>
          </a:p>
          <a:p>
            <a:pPr marL="457200" indent="-457200">
              <a:buFont typeface="+mj-lt"/>
              <a:buAutoNum type="arabicPeriod"/>
            </a:pPr>
            <a:r>
              <a:rPr lang="nl-NL" dirty="0"/>
              <a:t>Eigen Vermogen / eigen spaargeld</a:t>
            </a:r>
          </a:p>
          <a:p>
            <a:pPr marL="457200" indent="-457200">
              <a:buFont typeface="+mj-lt"/>
              <a:buAutoNum type="arabicPeriod"/>
            </a:pPr>
            <a:r>
              <a:rPr lang="nl-NL" dirty="0"/>
              <a:t>Zoeken en vinden van mede-eigenaren</a:t>
            </a:r>
          </a:p>
          <a:p>
            <a:pPr marL="457200" indent="-457200">
              <a:buFont typeface="+mj-lt"/>
              <a:buAutoNum type="arabicPeriod"/>
            </a:pPr>
            <a:r>
              <a:rPr lang="nl-NL" dirty="0"/>
              <a:t>Subsidies</a:t>
            </a:r>
          </a:p>
          <a:p>
            <a:pPr marL="457200" indent="-457200">
              <a:buFont typeface="+mj-lt"/>
              <a:buAutoNum type="arabicPeriod"/>
            </a:pPr>
            <a:r>
              <a:rPr lang="nl-NL" dirty="0"/>
              <a:t>Aantrekken van vreemd vermogen (leningen)</a:t>
            </a:r>
          </a:p>
        </p:txBody>
      </p:sp>
    </p:spTree>
    <p:extLst>
      <p:ext uri="{BB962C8B-B14F-4D97-AF65-F5344CB8AC3E}">
        <p14:creationId xmlns:p14="http://schemas.microsoft.com/office/powerpoint/2010/main" val="1146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9CDC4-FF91-4177-B91C-C53DC65AB549}"/>
              </a:ext>
            </a:extLst>
          </p:cNvPr>
          <p:cNvSpPr>
            <a:spLocks noGrp="1"/>
          </p:cNvSpPr>
          <p:nvPr>
            <p:ph type="title"/>
          </p:nvPr>
        </p:nvSpPr>
        <p:spPr>
          <a:xfrm>
            <a:off x="685801" y="685801"/>
            <a:ext cx="10394707" cy="1569128"/>
          </a:xfrm>
        </p:spPr>
        <p:txBody>
          <a:bodyPr>
            <a:normAutofit/>
          </a:bodyPr>
          <a:lstStyle/>
          <a:p>
            <a:r>
              <a:rPr lang="nl-NL" sz="4500" dirty="0"/>
              <a:t>Geld lenen wanneer wel en wanneer </a:t>
            </a:r>
            <a:r>
              <a:rPr lang="nl-NL" sz="4500" dirty="0" smtClean="0"/>
              <a:t>niet !</a:t>
            </a:r>
            <a:endParaRPr lang="nl-NL" sz="4500" dirty="0"/>
          </a:p>
        </p:txBody>
      </p:sp>
      <p:sp>
        <p:nvSpPr>
          <p:cNvPr id="3" name="Tijdelijke aanduiding voor tekst 2">
            <a:extLst>
              <a:ext uri="{FF2B5EF4-FFF2-40B4-BE49-F238E27FC236}">
                <a16:creationId xmlns:a16="http://schemas.microsoft.com/office/drawing/2014/main" id="{F02D8AA2-49D3-4765-B814-5D883FB66580}"/>
              </a:ext>
            </a:extLst>
          </p:cNvPr>
          <p:cNvSpPr>
            <a:spLocks noGrp="1"/>
          </p:cNvSpPr>
          <p:nvPr>
            <p:ph type="body" idx="1"/>
          </p:nvPr>
        </p:nvSpPr>
        <p:spPr>
          <a:xfrm>
            <a:off x="685801" y="2254929"/>
            <a:ext cx="10394707" cy="3126952"/>
          </a:xfrm>
        </p:spPr>
        <p:txBody>
          <a:bodyPr/>
          <a:lstStyle/>
          <a:p>
            <a:r>
              <a:rPr lang="nl-NL" dirty="0"/>
              <a:t>Stel; </a:t>
            </a:r>
          </a:p>
          <a:p>
            <a:r>
              <a:rPr lang="nl-NL" dirty="0"/>
              <a:t>Bert heeft </a:t>
            </a:r>
            <a:r>
              <a:rPr lang="nl-NL" dirty="0" smtClean="0"/>
              <a:t>een </a:t>
            </a:r>
            <a:r>
              <a:rPr lang="nl-NL" dirty="0"/>
              <a:t>winst </a:t>
            </a:r>
            <a:r>
              <a:rPr lang="nl-NL" dirty="0" smtClean="0"/>
              <a:t>van € </a:t>
            </a:r>
            <a:r>
              <a:rPr lang="nl-NL" dirty="0"/>
              <a:t>25.000,-</a:t>
            </a:r>
          </a:p>
          <a:p>
            <a:r>
              <a:rPr lang="nl-NL" dirty="0"/>
              <a:t>Hij wil een lening voor een nieuwe vrieskast van </a:t>
            </a:r>
            <a:r>
              <a:rPr lang="nl-NL" dirty="0" smtClean="0"/>
              <a:t>€ </a:t>
            </a:r>
            <a:r>
              <a:rPr lang="nl-NL" dirty="0"/>
              <a:t>5.000,-</a:t>
            </a:r>
          </a:p>
          <a:p>
            <a:r>
              <a:rPr lang="nl-NL" dirty="0"/>
              <a:t>De bank wil deze lening in 5 jaar terug van Bert. Ze vraagt een rentepercentage van 2%</a:t>
            </a:r>
          </a:p>
          <a:p>
            <a:r>
              <a:rPr lang="nl-NL" dirty="0"/>
              <a:t>Kan Bert de nieuwe vrieskast betalen?  Geef een berekening en argumentatie.</a:t>
            </a:r>
          </a:p>
        </p:txBody>
      </p:sp>
    </p:spTree>
    <p:extLst>
      <p:ext uri="{BB962C8B-B14F-4D97-AF65-F5344CB8AC3E}">
        <p14:creationId xmlns:p14="http://schemas.microsoft.com/office/powerpoint/2010/main" val="23221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84A5-CD8C-41E0-BE2C-E7DB964F546A}"/>
              </a:ext>
            </a:extLst>
          </p:cNvPr>
          <p:cNvSpPr>
            <a:spLocks noGrp="1"/>
          </p:cNvSpPr>
          <p:nvPr>
            <p:ph type="title"/>
          </p:nvPr>
        </p:nvSpPr>
        <p:spPr>
          <a:xfrm>
            <a:off x="685801" y="685801"/>
            <a:ext cx="10394707" cy="974324"/>
          </a:xfrm>
        </p:spPr>
        <p:txBody>
          <a:bodyPr/>
          <a:lstStyle/>
          <a:p>
            <a:r>
              <a:rPr lang="nl-NL" dirty="0"/>
              <a:t>Vervolg</a:t>
            </a:r>
          </a:p>
        </p:txBody>
      </p:sp>
      <p:sp>
        <p:nvSpPr>
          <p:cNvPr id="3" name="Tijdelijke aanduiding voor tekst 2">
            <a:extLst>
              <a:ext uri="{FF2B5EF4-FFF2-40B4-BE49-F238E27FC236}">
                <a16:creationId xmlns:a16="http://schemas.microsoft.com/office/drawing/2014/main" id="{147A151B-0DF1-4E9D-9EDF-297CCC17E030}"/>
              </a:ext>
            </a:extLst>
          </p:cNvPr>
          <p:cNvSpPr>
            <a:spLocks noGrp="1"/>
          </p:cNvSpPr>
          <p:nvPr>
            <p:ph type="body" idx="1"/>
          </p:nvPr>
        </p:nvSpPr>
        <p:spPr>
          <a:xfrm>
            <a:off x="275209" y="1660124"/>
            <a:ext cx="10805300" cy="4131075"/>
          </a:xfrm>
        </p:spPr>
        <p:txBody>
          <a:bodyPr>
            <a:normAutofit/>
          </a:bodyPr>
          <a:lstStyle/>
          <a:p>
            <a:r>
              <a:rPr lang="nl-NL" dirty="0"/>
              <a:t>Wat zijn de </a:t>
            </a:r>
            <a:r>
              <a:rPr lang="nl-NL" dirty="0">
                <a:solidFill>
                  <a:schemeClr val="accent1"/>
                </a:solidFill>
              </a:rPr>
              <a:t>extra</a:t>
            </a:r>
            <a:r>
              <a:rPr lang="nl-NL" dirty="0">
                <a:solidFill>
                  <a:srgbClr val="FF0000"/>
                </a:solidFill>
              </a:rPr>
              <a:t> </a:t>
            </a:r>
            <a:r>
              <a:rPr lang="nl-NL" dirty="0"/>
              <a:t>kosten in verband met de nieuwe lening?</a:t>
            </a:r>
          </a:p>
          <a:p>
            <a:endParaRPr lang="nl-NL" sz="1000" dirty="0"/>
          </a:p>
          <a:p>
            <a:r>
              <a:rPr lang="nl-NL" dirty="0"/>
              <a:t>De aflossing per jaar bedraagt </a:t>
            </a:r>
            <a:r>
              <a:rPr lang="nl-NL" dirty="0" smtClean="0"/>
              <a:t>€ </a:t>
            </a:r>
            <a:r>
              <a:rPr lang="nl-NL" dirty="0"/>
              <a:t>5.000,- : 5 = </a:t>
            </a:r>
            <a:r>
              <a:rPr lang="nl-NL" dirty="0" smtClean="0"/>
              <a:t>€ </a:t>
            </a:r>
            <a:r>
              <a:rPr lang="nl-NL" dirty="0"/>
              <a:t>1.000,-</a:t>
            </a:r>
          </a:p>
          <a:p>
            <a:r>
              <a:rPr lang="nl-NL" dirty="0"/>
              <a:t>De rente bedraagt in het 1</a:t>
            </a:r>
            <a:r>
              <a:rPr lang="nl-NL" baseline="30000" dirty="0"/>
              <a:t>e</a:t>
            </a:r>
            <a:r>
              <a:rPr lang="nl-NL" dirty="0"/>
              <a:t> jaar </a:t>
            </a:r>
            <a:r>
              <a:rPr lang="nl-NL" dirty="0" smtClean="0"/>
              <a:t>€ </a:t>
            </a:r>
            <a:r>
              <a:rPr lang="nl-NL" dirty="0"/>
              <a:t>5.000,- x 2% = </a:t>
            </a:r>
            <a:r>
              <a:rPr lang="nl-NL" dirty="0" smtClean="0"/>
              <a:t>€ </a:t>
            </a:r>
            <a:r>
              <a:rPr lang="nl-NL" dirty="0"/>
              <a:t>100,-.</a:t>
            </a:r>
          </a:p>
          <a:p>
            <a:endParaRPr lang="nl-NL" sz="1000" dirty="0"/>
          </a:p>
          <a:p>
            <a:r>
              <a:rPr lang="nl-NL" dirty="0"/>
              <a:t>De extra kosten zijn dus </a:t>
            </a:r>
            <a:r>
              <a:rPr lang="nl-NL" dirty="0" smtClean="0"/>
              <a:t>€ </a:t>
            </a:r>
            <a:r>
              <a:rPr lang="nl-NL" dirty="0"/>
              <a:t>1.100,-.</a:t>
            </a:r>
          </a:p>
          <a:p>
            <a:r>
              <a:rPr lang="nl-NL" dirty="0"/>
              <a:t>Zijn winst bedraagt </a:t>
            </a:r>
            <a:r>
              <a:rPr lang="nl-NL" dirty="0" smtClean="0"/>
              <a:t>€ 25.000</a:t>
            </a:r>
            <a:r>
              <a:rPr lang="nl-NL" dirty="0"/>
              <a:t>,-. Na deze lening dus </a:t>
            </a:r>
            <a:r>
              <a:rPr lang="nl-NL" dirty="0" smtClean="0"/>
              <a:t>€ </a:t>
            </a:r>
            <a:r>
              <a:rPr lang="nl-NL" dirty="0"/>
              <a:t>25.000,- -/- </a:t>
            </a:r>
            <a:r>
              <a:rPr lang="nl-NL" dirty="0" smtClean="0"/>
              <a:t>€ </a:t>
            </a:r>
            <a:r>
              <a:rPr lang="nl-NL" dirty="0"/>
              <a:t>1.100,- = </a:t>
            </a:r>
            <a:r>
              <a:rPr lang="nl-NL" dirty="0" smtClean="0"/>
              <a:t>€23.900</a:t>
            </a:r>
            <a:r>
              <a:rPr lang="nl-NL" dirty="0"/>
              <a:t>,-. </a:t>
            </a:r>
            <a:endParaRPr lang="nl-NL" dirty="0" smtClean="0"/>
          </a:p>
          <a:p>
            <a:r>
              <a:rPr lang="nl-NL" dirty="0" smtClean="0"/>
              <a:t>Daar </a:t>
            </a:r>
            <a:r>
              <a:rPr lang="nl-NL" dirty="0"/>
              <a:t>kan hij nauwelijks van leven. Dus de lening wordt niet </a:t>
            </a:r>
            <a:r>
              <a:rPr lang="nl-NL" dirty="0" smtClean="0"/>
              <a:t>verstrekt. Sociaal minimum voor 22 jaar en ouder is €14,347 en voor gehuwden €19,390 per jaar en dan gaat de belasting er nog af.</a:t>
            </a:r>
          </a:p>
          <a:p>
            <a:endParaRPr lang="nl-NL" dirty="0"/>
          </a:p>
        </p:txBody>
      </p:sp>
    </p:spTree>
    <p:extLst>
      <p:ext uri="{BB962C8B-B14F-4D97-AF65-F5344CB8AC3E}">
        <p14:creationId xmlns:p14="http://schemas.microsoft.com/office/powerpoint/2010/main" val="9724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TM04033927[[fn=Belangrijke gebeurtenis]]</Template>
  <TotalTime>94</TotalTime>
  <Words>625</Words>
  <Application>Microsoft Office PowerPoint</Application>
  <PresentationFormat>Breedbeeld</PresentationFormat>
  <Paragraphs>73</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Impact</vt:lpstr>
      <vt:lpstr>Belangrijke gebeurtenis</vt:lpstr>
      <vt:lpstr>exploiteren</vt:lpstr>
      <vt:lpstr>Wat hebben we de vorige keer behandeld 1?</vt:lpstr>
      <vt:lpstr>Wat hebben we de vorige keer behandeld 2?</vt:lpstr>
      <vt:lpstr>Nog iets dat met kosten te maken heeft.</vt:lpstr>
      <vt:lpstr>Hoe is het loon opgebouwd?</vt:lpstr>
      <vt:lpstr>AGENDA;</vt:lpstr>
      <vt:lpstr>Financieren van een onderneming</vt:lpstr>
      <vt:lpstr>Geld lenen wanneer wel en wanneer niet !</vt:lpstr>
      <vt:lpstr>Vervolg</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exploiteren</dc:title>
  <dc:creator>José Kamphuis</dc:creator>
  <cp:lastModifiedBy>Géraar de Jong</cp:lastModifiedBy>
  <cp:revision>23</cp:revision>
  <dcterms:created xsi:type="dcterms:W3CDTF">2018-02-08T08:41:02Z</dcterms:created>
  <dcterms:modified xsi:type="dcterms:W3CDTF">2019-06-12T08:04:00Z</dcterms:modified>
</cp:coreProperties>
</file>